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16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37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41" d="100"/>
          <a:sy n="41" d="100"/>
        </p:scale>
        <p:origin x="2292" y="28"/>
      </p:cViewPr>
      <p:guideLst>
        <p:guide orient="horz" pos="3120"/>
        <p:guide pos="16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763" y="3077282"/>
            <a:ext cx="4371975" cy="212336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71525" y="5613400"/>
            <a:ext cx="360045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60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207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811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415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3018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622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6226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830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29037" y="396700"/>
            <a:ext cx="1157288" cy="845220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7175" y="396700"/>
            <a:ext cx="3386138" cy="845220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301" y="6365523"/>
            <a:ext cx="4371975" cy="1967442"/>
          </a:xfrm>
        </p:spPr>
        <p:txBody>
          <a:bodyPr anchor="t"/>
          <a:lstStyle>
            <a:lvl1pPr algn="l">
              <a:defRPr sz="5778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06301" y="4198586"/>
            <a:ext cx="4371975" cy="2166937"/>
          </a:xfrm>
        </p:spPr>
        <p:txBody>
          <a:bodyPr anchor="b"/>
          <a:lstStyle>
            <a:lvl1pPr marL="0" indent="0">
              <a:buNone/>
              <a:defRPr sz="2889">
                <a:solidFill>
                  <a:schemeClr val="tx1">
                    <a:tint val="75000"/>
                  </a:schemeClr>
                </a:solidFill>
              </a:defRPr>
            </a:lvl1pPr>
            <a:lvl2pPr marL="66038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 marL="1320759" indent="0">
              <a:buNone/>
              <a:defRPr sz="2311">
                <a:solidFill>
                  <a:schemeClr val="tx1">
                    <a:tint val="75000"/>
                  </a:schemeClr>
                </a:solidFill>
              </a:defRPr>
            </a:lvl3pPr>
            <a:lvl4pPr marL="1981139" indent="0">
              <a:buNone/>
              <a:defRPr sz="2022">
                <a:solidFill>
                  <a:schemeClr val="tx1">
                    <a:tint val="75000"/>
                  </a:schemeClr>
                </a:solidFill>
              </a:defRPr>
            </a:lvl4pPr>
            <a:lvl5pPr marL="2641519" indent="0">
              <a:buNone/>
              <a:defRPr sz="2022">
                <a:solidFill>
                  <a:schemeClr val="tx1">
                    <a:tint val="75000"/>
                  </a:schemeClr>
                </a:solidFill>
              </a:defRPr>
            </a:lvl5pPr>
            <a:lvl6pPr marL="3301898" indent="0">
              <a:buNone/>
              <a:defRPr sz="2022">
                <a:solidFill>
                  <a:schemeClr val="tx1">
                    <a:tint val="75000"/>
                  </a:schemeClr>
                </a:solidFill>
              </a:defRPr>
            </a:lvl6pPr>
            <a:lvl7pPr marL="3962278" indent="0">
              <a:buNone/>
              <a:defRPr sz="2022">
                <a:solidFill>
                  <a:schemeClr val="tx1">
                    <a:tint val="75000"/>
                  </a:schemeClr>
                </a:solidFill>
              </a:defRPr>
            </a:lvl7pPr>
            <a:lvl8pPr marL="4622658" indent="0">
              <a:buNone/>
              <a:defRPr sz="2022">
                <a:solidFill>
                  <a:schemeClr val="tx1">
                    <a:tint val="75000"/>
                  </a:schemeClr>
                </a:solidFill>
              </a:defRPr>
            </a:lvl8pPr>
            <a:lvl9pPr marL="5283037" indent="0">
              <a:buNone/>
              <a:defRPr sz="202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7175" y="2311401"/>
            <a:ext cx="2271713" cy="6537502"/>
          </a:xfrm>
        </p:spPr>
        <p:txBody>
          <a:bodyPr/>
          <a:lstStyle>
            <a:lvl1pPr>
              <a:defRPr sz="4044"/>
            </a:lvl1pPr>
            <a:lvl2pPr>
              <a:defRPr sz="3467"/>
            </a:lvl2pPr>
            <a:lvl3pPr>
              <a:defRPr sz="2889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14612" y="2311401"/>
            <a:ext cx="2271713" cy="6537502"/>
          </a:xfrm>
        </p:spPr>
        <p:txBody>
          <a:bodyPr/>
          <a:lstStyle>
            <a:lvl1pPr>
              <a:defRPr sz="4044"/>
            </a:lvl1pPr>
            <a:lvl2pPr>
              <a:defRPr sz="3467"/>
            </a:lvl2pPr>
            <a:lvl3pPr>
              <a:defRPr sz="2889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175" y="2217385"/>
            <a:ext cx="2272606" cy="924101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7175" y="3141486"/>
            <a:ext cx="2272606" cy="5707416"/>
          </a:xfrm>
        </p:spPr>
        <p:txBody>
          <a:bodyPr/>
          <a:lstStyle>
            <a:lvl1pPr>
              <a:defRPr sz="3467"/>
            </a:lvl1pPr>
            <a:lvl2pPr>
              <a:defRPr sz="2889"/>
            </a:lvl2pPr>
            <a:lvl3pPr>
              <a:defRPr sz="2600"/>
            </a:lvl3pPr>
            <a:lvl4pPr>
              <a:defRPr sz="2311"/>
            </a:lvl4pPr>
            <a:lvl5pPr>
              <a:defRPr sz="2311"/>
            </a:lvl5pPr>
            <a:lvl6pPr>
              <a:defRPr sz="2311"/>
            </a:lvl6pPr>
            <a:lvl7pPr>
              <a:defRPr sz="2311"/>
            </a:lvl7pPr>
            <a:lvl8pPr>
              <a:defRPr sz="2311"/>
            </a:lvl8pPr>
            <a:lvl9pPr>
              <a:defRPr sz="231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612827" y="2217385"/>
            <a:ext cx="2273498" cy="924101"/>
          </a:xfrm>
        </p:spPr>
        <p:txBody>
          <a:bodyPr anchor="b"/>
          <a:lstStyle>
            <a:lvl1pPr marL="0" indent="0">
              <a:buNone/>
              <a:defRPr sz="3467" b="1"/>
            </a:lvl1pPr>
            <a:lvl2pPr marL="660380" indent="0">
              <a:buNone/>
              <a:defRPr sz="2889" b="1"/>
            </a:lvl2pPr>
            <a:lvl3pPr marL="1320759" indent="0">
              <a:buNone/>
              <a:defRPr sz="2600" b="1"/>
            </a:lvl3pPr>
            <a:lvl4pPr marL="1981139" indent="0">
              <a:buNone/>
              <a:defRPr sz="2311" b="1"/>
            </a:lvl4pPr>
            <a:lvl5pPr marL="2641519" indent="0">
              <a:buNone/>
              <a:defRPr sz="2311" b="1"/>
            </a:lvl5pPr>
            <a:lvl6pPr marL="3301898" indent="0">
              <a:buNone/>
              <a:defRPr sz="2311" b="1"/>
            </a:lvl6pPr>
            <a:lvl7pPr marL="3962278" indent="0">
              <a:buNone/>
              <a:defRPr sz="2311" b="1"/>
            </a:lvl7pPr>
            <a:lvl8pPr marL="4622658" indent="0">
              <a:buNone/>
              <a:defRPr sz="2311" b="1"/>
            </a:lvl8pPr>
            <a:lvl9pPr marL="5283037" indent="0">
              <a:buNone/>
              <a:defRPr sz="2311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612827" y="3141486"/>
            <a:ext cx="2273498" cy="5707416"/>
          </a:xfrm>
        </p:spPr>
        <p:txBody>
          <a:bodyPr/>
          <a:lstStyle>
            <a:lvl1pPr>
              <a:defRPr sz="3467"/>
            </a:lvl1pPr>
            <a:lvl2pPr>
              <a:defRPr sz="2889"/>
            </a:lvl2pPr>
            <a:lvl3pPr>
              <a:defRPr sz="2600"/>
            </a:lvl3pPr>
            <a:lvl4pPr>
              <a:defRPr sz="2311"/>
            </a:lvl4pPr>
            <a:lvl5pPr>
              <a:defRPr sz="2311"/>
            </a:lvl5pPr>
            <a:lvl6pPr>
              <a:defRPr sz="2311"/>
            </a:lvl6pPr>
            <a:lvl7pPr>
              <a:defRPr sz="2311"/>
            </a:lvl7pPr>
            <a:lvl8pPr>
              <a:defRPr sz="2311"/>
            </a:lvl8pPr>
            <a:lvl9pPr>
              <a:defRPr sz="2311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175" y="394405"/>
            <a:ext cx="1692176" cy="1678517"/>
          </a:xfrm>
        </p:spPr>
        <p:txBody>
          <a:bodyPr anchor="b"/>
          <a:lstStyle>
            <a:lvl1pPr algn="l">
              <a:defRPr sz="288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10966" y="394406"/>
            <a:ext cx="2875359" cy="8454497"/>
          </a:xfrm>
        </p:spPr>
        <p:txBody>
          <a:bodyPr/>
          <a:lstStyle>
            <a:lvl1pPr>
              <a:defRPr sz="4622"/>
            </a:lvl1pPr>
            <a:lvl2pPr>
              <a:defRPr sz="4044"/>
            </a:lvl2pPr>
            <a:lvl3pPr>
              <a:defRPr sz="3467"/>
            </a:lvl3pPr>
            <a:lvl4pPr>
              <a:defRPr sz="2889"/>
            </a:lvl4pPr>
            <a:lvl5pPr>
              <a:defRPr sz="2889"/>
            </a:lvl5pPr>
            <a:lvl6pPr>
              <a:defRPr sz="2889"/>
            </a:lvl6pPr>
            <a:lvl7pPr>
              <a:defRPr sz="2889"/>
            </a:lvl7pPr>
            <a:lvl8pPr>
              <a:defRPr sz="2889"/>
            </a:lvl8pPr>
            <a:lvl9pPr>
              <a:defRPr sz="288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7175" y="2072923"/>
            <a:ext cx="1692176" cy="6775980"/>
          </a:xfrm>
        </p:spPr>
        <p:txBody>
          <a:bodyPr/>
          <a:lstStyle>
            <a:lvl1pPr marL="0" indent="0">
              <a:buNone/>
              <a:defRPr sz="2022"/>
            </a:lvl1pPr>
            <a:lvl2pPr marL="660380" indent="0">
              <a:buNone/>
              <a:defRPr sz="1733"/>
            </a:lvl2pPr>
            <a:lvl3pPr marL="1320759" indent="0">
              <a:buNone/>
              <a:defRPr sz="1444"/>
            </a:lvl3pPr>
            <a:lvl4pPr marL="1981139" indent="0">
              <a:buNone/>
              <a:defRPr sz="1300"/>
            </a:lvl4pPr>
            <a:lvl5pPr marL="2641519" indent="0">
              <a:buNone/>
              <a:defRPr sz="1300"/>
            </a:lvl5pPr>
            <a:lvl6pPr marL="3301898" indent="0">
              <a:buNone/>
              <a:defRPr sz="1300"/>
            </a:lvl6pPr>
            <a:lvl7pPr marL="3962278" indent="0">
              <a:buNone/>
              <a:defRPr sz="1300"/>
            </a:lvl7pPr>
            <a:lvl8pPr marL="4622658" indent="0">
              <a:buNone/>
              <a:defRPr sz="1300"/>
            </a:lvl8pPr>
            <a:lvl9pPr marL="5283037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8162" y="6934200"/>
            <a:ext cx="3086100" cy="818622"/>
          </a:xfrm>
        </p:spPr>
        <p:txBody>
          <a:bodyPr anchor="b"/>
          <a:lstStyle>
            <a:lvl1pPr algn="l">
              <a:defRPr sz="288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8162" y="885119"/>
            <a:ext cx="3086100" cy="5943600"/>
          </a:xfrm>
        </p:spPr>
        <p:txBody>
          <a:bodyPr/>
          <a:lstStyle>
            <a:lvl1pPr marL="0" indent="0">
              <a:buNone/>
              <a:defRPr sz="4622"/>
            </a:lvl1pPr>
            <a:lvl2pPr marL="660380" indent="0">
              <a:buNone/>
              <a:defRPr sz="4044"/>
            </a:lvl2pPr>
            <a:lvl3pPr marL="1320759" indent="0">
              <a:buNone/>
              <a:defRPr sz="3467"/>
            </a:lvl3pPr>
            <a:lvl4pPr marL="1981139" indent="0">
              <a:buNone/>
              <a:defRPr sz="2889"/>
            </a:lvl4pPr>
            <a:lvl5pPr marL="2641519" indent="0">
              <a:buNone/>
              <a:defRPr sz="2889"/>
            </a:lvl5pPr>
            <a:lvl6pPr marL="3301898" indent="0">
              <a:buNone/>
              <a:defRPr sz="2889"/>
            </a:lvl6pPr>
            <a:lvl7pPr marL="3962278" indent="0">
              <a:buNone/>
              <a:defRPr sz="2889"/>
            </a:lvl7pPr>
            <a:lvl8pPr marL="4622658" indent="0">
              <a:buNone/>
              <a:defRPr sz="2889"/>
            </a:lvl8pPr>
            <a:lvl9pPr marL="5283037" indent="0">
              <a:buNone/>
              <a:defRPr sz="2889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8162" y="7752822"/>
            <a:ext cx="3086100" cy="1162578"/>
          </a:xfrm>
        </p:spPr>
        <p:txBody>
          <a:bodyPr/>
          <a:lstStyle>
            <a:lvl1pPr marL="0" indent="0">
              <a:buNone/>
              <a:defRPr sz="2022"/>
            </a:lvl1pPr>
            <a:lvl2pPr marL="660380" indent="0">
              <a:buNone/>
              <a:defRPr sz="1733"/>
            </a:lvl2pPr>
            <a:lvl3pPr marL="1320759" indent="0">
              <a:buNone/>
              <a:defRPr sz="1444"/>
            </a:lvl3pPr>
            <a:lvl4pPr marL="1981139" indent="0">
              <a:buNone/>
              <a:defRPr sz="1300"/>
            </a:lvl4pPr>
            <a:lvl5pPr marL="2641519" indent="0">
              <a:buNone/>
              <a:defRPr sz="1300"/>
            </a:lvl5pPr>
            <a:lvl6pPr marL="3301898" indent="0">
              <a:buNone/>
              <a:defRPr sz="1300"/>
            </a:lvl6pPr>
            <a:lvl7pPr marL="3962278" indent="0">
              <a:buNone/>
              <a:defRPr sz="1300"/>
            </a:lvl7pPr>
            <a:lvl8pPr marL="4622658" indent="0">
              <a:buNone/>
              <a:defRPr sz="1300"/>
            </a:lvl8pPr>
            <a:lvl9pPr marL="5283037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7175" y="396699"/>
            <a:ext cx="4629150" cy="1651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175" y="2311401"/>
            <a:ext cx="4629150" cy="65375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57175" y="9181395"/>
            <a:ext cx="12001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57363" y="9181395"/>
            <a:ext cx="16287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686175" y="9181395"/>
            <a:ext cx="12001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3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60380" rtl="0" eaLnBrk="1" latinLnBrk="0" hangingPunct="1">
        <a:spcBef>
          <a:spcPct val="0"/>
        </a:spcBef>
        <a:buNone/>
        <a:defRPr sz="635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95285" indent="-495285" algn="l" defTabSz="660380" rtl="0" eaLnBrk="1" latinLnBrk="0" hangingPunct="1">
        <a:spcBef>
          <a:spcPct val="20000"/>
        </a:spcBef>
        <a:buFont typeface="Arial"/>
        <a:buChar char="•"/>
        <a:defRPr sz="4622" kern="1200">
          <a:solidFill>
            <a:schemeClr val="tx1"/>
          </a:solidFill>
          <a:latin typeface="+mn-lt"/>
          <a:ea typeface="+mn-ea"/>
          <a:cs typeface="+mn-cs"/>
        </a:defRPr>
      </a:lvl1pPr>
      <a:lvl2pPr marL="1073117" indent="-412737" algn="l" defTabSz="660380" rtl="0" eaLnBrk="1" latinLnBrk="0" hangingPunct="1">
        <a:spcBef>
          <a:spcPct val="20000"/>
        </a:spcBef>
        <a:buFont typeface="Arial"/>
        <a:buChar char="–"/>
        <a:defRPr sz="4044" kern="1200">
          <a:solidFill>
            <a:schemeClr val="tx1"/>
          </a:solidFill>
          <a:latin typeface="+mn-lt"/>
          <a:ea typeface="+mn-ea"/>
          <a:cs typeface="+mn-cs"/>
        </a:defRPr>
      </a:lvl2pPr>
      <a:lvl3pPr marL="1650949" indent="-330190" algn="l" defTabSz="660380" rtl="0" eaLnBrk="1" latinLnBrk="0" hangingPunct="1">
        <a:spcBef>
          <a:spcPct val="20000"/>
        </a:spcBef>
        <a:buFont typeface="Arial"/>
        <a:buChar char="•"/>
        <a:defRPr sz="3467" kern="1200">
          <a:solidFill>
            <a:schemeClr val="tx1"/>
          </a:solidFill>
          <a:latin typeface="+mn-lt"/>
          <a:ea typeface="+mn-ea"/>
          <a:cs typeface="+mn-cs"/>
        </a:defRPr>
      </a:lvl3pPr>
      <a:lvl4pPr marL="2311329" indent="-330190" algn="l" defTabSz="660380" rtl="0" eaLnBrk="1" latinLnBrk="0" hangingPunct="1">
        <a:spcBef>
          <a:spcPct val="20000"/>
        </a:spcBef>
        <a:buFont typeface="Arial"/>
        <a:buChar char="–"/>
        <a:defRPr sz="2889" kern="1200">
          <a:solidFill>
            <a:schemeClr val="tx1"/>
          </a:solidFill>
          <a:latin typeface="+mn-lt"/>
          <a:ea typeface="+mn-ea"/>
          <a:cs typeface="+mn-cs"/>
        </a:defRPr>
      </a:lvl4pPr>
      <a:lvl5pPr marL="2971709" indent="-330190" algn="l" defTabSz="660380" rtl="0" eaLnBrk="1" latinLnBrk="0" hangingPunct="1">
        <a:spcBef>
          <a:spcPct val="20000"/>
        </a:spcBef>
        <a:buFont typeface="Arial"/>
        <a:buChar char="»"/>
        <a:defRPr sz="2889" kern="1200">
          <a:solidFill>
            <a:schemeClr val="tx1"/>
          </a:solidFill>
          <a:latin typeface="+mn-lt"/>
          <a:ea typeface="+mn-ea"/>
          <a:cs typeface="+mn-cs"/>
        </a:defRPr>
      </a:lvl5pPr>
      <a:lvl6pPr marL="3632088" indent="-330190" algn="l" defTabSz="660380" rtl="0" eaLnBrk="1" latinLnBrk="0" hangingPunct="1">
        <a:spcBef>
          <a:spcPct val="20000"/>
        </a:spcBef>
        <a:buFont typeface="Arial"/>
        <a:buChar char="•"/>
        <a:defRPr sz="2889" kern="1200">
          <a:solidFill>
            <a:schemeClr val="tx1"/>
          </a:solidFill>
          <a:latin typeface="+mn-lt"/>
          <a:ea typeface="+mn-ea"/>
          <a:cs typeface="+mn-cs"/>
        </a:defRPr>
      </a:lvl6pPr>
      <a:lvl7pPr marL="4292468" indent="-330190" algn="l" defTabSz="660380" rtl="0" eaLnBrk="1" latinLnBrk="0" hangingPunct="1">
        <a:spcBef>
          <a:spcPct val="20000"/>
        </a:spcBef>
        <a:buFont typeface="Arial"/>
        <a:buChar char="•"/>
        <a:defRPr sz="2889" kern="1200">
          <a:solidFill>
            <a:schemeClr val="tx1"/>
          </a:solidFill>
          <a:latin typeface="+mn-lt"/>
          <a:ea typeface="+mn-ea"/>
          <a:cs typeface="+mn-cs"/>
        </a:defRPr>
      </a:lvl7pPr>
      <a:lvl8pPr marL="4952848" indent="-330190" algn="l" defTabSz="660380" rtl="0" eaLnBrk="1" latinLnBrk="0" hangingPunct="1">
        <a:spcBef>
          <a:spcPct val="20000"/>
        </a:spcBef>
        <a:buFont typeface="Arial"/>
        <a:buChar char="•"/>
        <a:defRPr sz="2889" kern="1200">
          <a:solidFill>
            <a:schemeClr val="tx1"/>
          </a:solidFill>
          <a:latin typeface="+mn-lt"/>
          <a:ea typeface="+mn-ea"/>
          <a:cs typeface="+mn-cs"/>
        </a:defRPr>
      </a:lvl8pPr>
      <a:lvl9pPr marL="5613227" indent="-330190" algn="l" defTabSz="660380" rtl="0" eaLnBrk="1" latinLnBrk="0" hangingPunct="1">
        <a:spcBef>
          <a:spcPct val="20000"/>
        </a:spcBef>
        <a:buFont typeface="Arial"/>
        <a:buChar char="•"/>
        <a:defRPr sz="288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6038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60380" algn="l" defTabSz="66038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20759" algn="l" defTabSz="66038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81139" algn="l" defTabSz="66038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41519" algn="l" defTabSz="66038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301898" algn="l" defTabSz="66038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278" algn="l" defTabSz="66038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622658" algn="l" defTabSz="66038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83037" algn="l" defTabSz="66038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AF0255C0-F6DA-85A4-7B25-FF7432C3B2B6}"/>
              </a:ext>
            </a:extLst>
          </p:cNvPr>
          <p:cNvSpPr/>
          <p:nvPr/>
        </p:nvSpPr>
        <p:spPr>
          <a:xfrm>
            <a:off x="48486" y="4110408"/>
            <a:ext cx="6751039" cy="3047896"/>
          </a:xfrm>
          <a:prstGeom prst="rect">
            <a:avLst/>
          </a:prstGeom>
          <a:noFill/>
          <a:ln w="28575">
            <a:solidFill>
              <a:srgbClr val="95373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817E29CD-9F44-AAB7-A25E-45BA34A53B43}"/>
              </a:ext>
            </a:extLst>
          </p:cNvPr>
          <p:cNvSpPr/>
          <p:nvPr/>
        </p:nvSpPr>
        <p:spPr>
          <a:xfrm>
            <a:off x="85724" y="159026"/>
            <a:ext cx="6698672" cy="1719820"/>
          </a:xfrm>
          <a:prstGeom prst="roundRect">
            <a:avLst/>
          </a:prstGeom>
          <a:solidFill>
            <a:srgbClr val="953735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262" y="8249242"/>
            <a:ext cx="6669134" cy="140939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-2995261" y="9670380"/>
            <a:ext cx="9850967" cy="2000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r"/>
            <a:r>
              <a:rPr sz="1300" b="1" dirty="0" err="1">
                <a:solidFill>
                  <a:srgbClr val="64748B"/>
                </a:solidFill>
                <a:latin typeface="Noto Sans JP"/>
              </a:rPr>
              <a:t>発行：災害派遣福祉チーム（DWAT</a:t>
            </a:r>
            <a:r>
              <a:rPr sz="1300" b="1" dirty="0">
                <a:solidFill>
                  <a:srgbClr val="64748B"/>
                </a:solidFill>
                <a:latin typeface="Noto Sans JP"/>
              </a:rPr>
              <a:t>）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-1400467" y="371644"/>
            <a:ext cx="9765665" cy="108298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sz="2492" dirty="0" err="1">
                <a:solidFill>
                  <a:srgbClr val="FFFFFF"/>
                </a:solidFill>
                <a:latin typeface="Noto Sans JP Black"/>
              </a:rPr>
              <a:t>避難生活、今後の生活</a:t>
            </a:r>
            <a:r>
              <a:rPr sz="2492" dirty="0">
                <a:solidFill>
                  <a:srgbClr val="FFFFFF"/>
                </a:solidFill>
                <a:latin typeface="Noto Sans JP Black"/>
              </a:rPr>
              <a:t>・</a:t>
            </a:r>
            <a:r>
              <a:rPr lang="ja-JP" altLang="en-US" sz="2492" b="1" dirty="0">
                <a:solidFill>
                  <a:srgbClr val="FFFFFF"/>
                </a:solidFill>
                <a:latin typeface="Noto Sans JP Black" panose="020B0200000000000000" pitchFamily="50" charset="-128"/>
                <a:ea typeface="Noto Sans JP Black" panose="020B0200000000000000" pitchFamily="50" charset="-128"/>
              </a:rPr>
              <a:t>くらしのこと</a:t>
            </a:r>
            <a:endParaRPr lang="en-US" altLang="ja-JP" sz="2492" b="1" dirty="0">
              <a:solidFill>
                <a:srgbClr val="FFFFFF"/>
              </a:solidFill>
              <a:latin typeface="Noto Sans JP Black" panose="020B0200000000000000" pitchFamily="50" charset="-128"/>
              <a:ea typeface="Noto Sans JP Black" panose="020B0200000000000000" pitchFamily="50" charset="-128"/>
            </a:endParaRPr>
          </a:p>
          <a:p>
            <a:pPr algn="ctr">
              <a:lnSpc>
                <a:spcPct val="150000"/>
              </a:lnSpc>
            </a:pPr>
            <a:r>
              <a:rPr lang="en-US" altLang="ja-JP" sz="2492" b="1" dirty="0">
                <a:solidFill>
                  <a:srgbClr val="FFFFFF"/>
                </a:solidFill>
                <a:latin typeface="Noto Sans JP Black" panose="020B0200000000000000" pitchFamily="50" charset="-128"/>
                <a:ea typeface="Noto Sans JP Black" panose="020B0200000000000000" pitchFamily="50" charset="-128"/>
              </a:rPr>
              <a:t>DWAT</a:t>
            </a:r>
            <a:r>
              <a:rPr lang="ja-JP" altLang="en-US" sz="2492" b="1" dirty="0">
                <a:solidFill>
                  <a:srgbClr val="FFFFFF"/>
                </a:solidFill>
                <a:latin typeface="Noto Sans JP Black" panose="020B0200000000000000" pitchFamily="50" charset="-128"/>
                <a:ea typeface="Noto Sans JP Black" panose="020B0200000000000000" pitchFamily="50" charset="-128"/>
              </a:rPr>
              <a:t>に相談してみませんか</a:t>
            </a:r>
            <a:endParaRPr sz="2492" dirty="0">
              <a:solidFill>
                <a:srgbClr val="FFFFFF"/>
              </a:solidFill>
              <a:latin typeface="Noto Sans JP Black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1235403" y="1563571"/>
            <a:ext cx="9300633" cy="16927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sz="1100" dirty="0" err="1">
                <a:solidFill>
                  <a:srgbClr val="FFFFFF"/>
                </a:solidFill>
                <a:latin typeface="Noto Sans JP Medium"/>
              </a:rPr>
              <a:t>災害派遣福祉チームDWATが、福祉の立場からそっとお手伝いします</a:t>
            </a:r>
            <a:r>
              <a:rPr sz="1100" dirty="0">
                <a:solidFill>
                  <a:srgbClr val="FFFFFF"/>
                </a:solidFill>
                <a:latin typeface="Noto Sans JP Medium"/>
              </a:rPr>
              <a:t>。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45956" y="2092797"/>
            <a:ext cx="6385943" cy="24453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600" b="1" u="sng" dirty="0" err="1">
                <a:solidFill>
                  <a:srgbClr val="953735"/>
                </a:solidFill>
                <a:latin typeface="Noto Sans JP"/>
              </a:rPr>
              <a:t>厚生労働省ガイドラインに基づき都道府県が派遣する公的専門チーム</a:t>
            </a:r>
            <a:endParaRPr sz="1600" b="1" u="sng" dirty="0">
              <a:solidFill>
                <a:srgbClr val="953735"/>
              </a:solidFill>
              <a:latin typeface="Noto Sans JP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32834" y="2854189"/>
            <a:ext cx="6299065" cy="79040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2099"/>
              </a:lnSpc>
            </a:pPr>
            <a:r>
              <a:rPr sz="1353" dirty="0" err="1">
                <a:solidFill>
                  <a:srgbClr val="334155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DWAT（Disaster</a:t>
            </a:r>
            <a:r>
              <a:rPr sz="1353" dirty="0">
                <a:solidFill>
                  <a:srgbClr val="334155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 Welfare Assistance </a:t>
            </a:r>
            <a:r>
              <a:rPr sz="1353" dirty="0" err="1">
                <a:solidFill>
                  <a:srgbClr val="334155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Team）は</a:t>
            </a:r>
            <a:r>
              <a:rPr sz="1353" dirty="0">
                <a:solidFill>
                  <a:srgbClr val="334155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、 </a:t>
            </a:r>
            <a:endParaRPr lang="en-US" sz="1353" dirty="0">
              <a:solidFill>
                <a:srgbClr val="334155"/>
              </a:solidFill>
              <a:latin typeface="UD デジタル 教科書体 NK-R" panose="02020400000000000000" pitchFamily="18" charset="-128"/>
              <a:ea typeface="UD デジタル 教科書体 NK-R" panose="02020400000000000000" pitchFamily="18" charset="-128"/>
            </a:endParaRPr>
          </a:p>
          <a:p>
            <a:pPr>
              <a:lnSpc>
                <a:spcPts val="2099"/>
              </a:lnSpc>
            </a:pPr>
            <a:r>
              <a:rPr sz="1353" dirty="0">
                <a:solidFill>
                  <a:srgbClr val="334155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“</a:t>
            </a:r>
            <a:r>
              <a:rPr lang="ja-JP" altLang="en-US" sz="1353" dirty="0">
                <a:solidFill>
                  <a:srgbClr val="334155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く</a:t>
            </a:r>
            <a:r>
              <a:rPr sz="1353" dirty="0" err="1">
                <a:solidFill>
                  <a:srgbClr val="334155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らし”と“こころ”を支える公的支援チームです。お話をお聞きし、適切</a:t>
            </a:r>
            <a:r>
              <a:rPr lang="ja-JP" altLang="en-US" sz="1353" dirty="0">
                <a:solidFill>
                  <a:srgbClr val="334155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に</a:t>
            </a:r>
            <a:r>
              <a:rPr sz="1353" dirty="0" err="1">
                <a:solidFill>
                  <a:srgbClr val="334155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行政・医療機関等へつなぐサポートを行います</a:t>
            </a:r>
            <a:r>
              <a:rPr sz="1353" dirty="0">
                <a:solidFill>
                  <a:srgbClr val="334155"/>
                </a:solidFill>
                <a:latin typeface="UD デジタル 教科書体 NK-R" panose="02020400000000000000" pitchFamily="18" charset="-128"/>
                <a:ea typeface="UD デジタル 教科書体 NK-R" panose="02020400000000000000" pitchFamily="18" charset="-128"/>
              </a:rPr>
              <a:t>。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5724" y="3734193"/>
            <a:ext cx="9300633" cy="20005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300" b="1" dirty="0">
                <a:solidFill>
                  <a:srgbClr val="953735"/>
                </a:solidFill>
                <a:latin typeface="Noto Sans JP"/>
              </a:rPr>
              <a:t>【</a:t>
            </a:r>
            <a:r>
              <a:rPr sz="1300" b="1" dirty="0" err="1">
                <a:solidFill>
                  <a:srgbClr val="953735"/>
                </a:solidFill>
                <a:latin typeface="Noto Sans JP"/>
              </a:rPr>
              <a:t>構成メンバ</a:t>
            </a:r>
            <a:r>
              <a:rPr sz="1300" b="1" dirty="0">
                <a:solidFill>
                  <a:srgbClr val="953735"/>
                </a:solidFill>
                <a:latin typeface="Noto Sans JP"/>
              </a:rPr>
              <a:t>ー】</a:t>
            </a:r>
            <a:r>
              <a:rPr sz="1300" b="1" dirty="0" err="1">
                <a:solidFill>
                  <a:srgbClr val="953735"/>
                </a:solidFill>
                <a:latin typeface="Noto Sans JP"/>
              </a:rPr>
              <a:t>社会福祉士、介護福祉士、精神保健福祉士、ケアマネジャ</a:t>
            </a:r>
            <a:r>
              <a:rPr sz="1300" b="1" dirty="0">
                <a:solidFill>
                  <a:srgbClr val="953735"/>
                </a:solidFill>
                <a:latin typeface="Noto Sans JP"/>
              </a:rPr>
              <a:t>ー、</a:t>
            </a:r>
            <a:r>
              <a:rPr sz="1300" b="1" dirty="0" err="1">
                <a:solidFill>
                  <a:srgbClr val="953735"/>
                </a:solidFill>
                <a:latin typeface="Noto Sans JP"/>
              </a:rPr>
              <a:t>保育士</a:t>
            </a:r>
            <a:r>
              <a:rPr sz="1300" b="1" dirty="0">
                <a:solidFill>
                  <a:srgbClr val="953735"/>
                </a:solidFill>
                <a:latin typeface="Noto Sans JP"/>
              </a:rPr>
              <a:t> 等</a:t>
            </a:r>
          </a:p>
        </p:txBody>
      </p:sp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47739" y="7230176"/>
            <a:ext cx="256893" cy="330200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245956" y="8366093"/>
            <a:ext cx="9013212" cy="233462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1517" dirty="0" err="1">
                <a:solidFill>
                  <a:srgbClr val="1E293B"/>
                </a:solidFill>
                <a:latin typeface="Noto Sans JP Black"/>
              </a:rPr>
              <a:t>避難所・地域の相談窓口</a:t>
            </a:r>
            <a:r>
              <a:rPr sz="1000" dirty="0" err="1">
                <a:solidFill>
                  <a:srgbClr val="1E293B"/>
                </a:solidFill>
                <a:latin typeface="Noto Sans JP Black"/>
              </a:rPr>
              <a:t>（担当者が記入してご活用ください</a:t>
            </a:r>
            <a:r>
              <a:rPr sz="1000" dirty="0">
                <a:solidFill>
                  <a:srgbClr val="1E293B"/>
                </a:solidFill>
                <a:latin typeface="Noto Sans JP Black"/>
              </a:rPr>
              <a:t>）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17715" y="7279897"/>
            <a:ext cx="9016222" cy="246734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2120"/>
              </a:lnSpc>
            </a:pPr>
            <a:r>
              <a:rPr sz="1462" b="1" dirty="0" err="1">
                <a:solidFill>
                  <a:srgbClr val="953735"/>
                </a:solidFill>
                <a:latin typeface="Noto Sans JP"/>
              </a:rPr>
              <a:t>DWATチームの目印</a:t>
            </a:r>
            <a:endParaRPr sz="1462" b="1" dirty="0">
              <a:solidFill>
                <a:srgbClr val="953735"/>
              </a:solidFill>
              <a:latin typeface="Noto Sans JP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87060" y="7606929"/>
            <a:ext cx="6572762" cy="47243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1885"/>
              </a:lnSpc>
            </a:pPr>
            <a:r>
              <a:rPr sz="1300" dirty="0" err="1">
                <a:solidFill>
                  <a:srgbClr val="0F172A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DWATチームは</a:t>
            </a:r>
            <a:r>
              <a:rPr sz="1300" dirty="0">
                <a:solidFill>
                  <a:srgbClr val="0F172A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、「DWAT」「</a:t>
            </a:r>
            <a:r>
              <a:rPr sz="1300" dirty="0" err="1">
                <a:solidFill>
                  <a:srgbClr val="0F172A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災害派遣福祉チーム」と書かれた専用ベストを着用して</a:t>
            </a:r>
            <a:endParaRPr lang="en-US" sz="1300" dirty="0">
              <a:solidFill>
                <a:srgbClr val="0F172A"/>
              </a:solidFill>
              <a:latin typeface="UD デジタル 教科書体 N" panose="02020400000000000000" pitchFamily="17" charset="-128"/>
              <a:ea typeface="UD デジタル 教科書体 N" panose="02020400000000000000" pitchFamily="17" charset="-128"/>
            </a:endParaRPr>
          </a:p>
          <a:p>
            <a:pPr>
              <a:lnSpc>
                <a:spcPts val="1885"/>
              </a:lnSpc>
            </a:pPr>
            <a:r>
              <a:rPr sz="1300" dirty="0" err="1">
                <a:solidFill>
                  <a:srgbClr val="0F172A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避難所等を巡回・活動しています。見かけた際はお気軽にお声がけください</a:t>
            </a:r>
            <a:r>
              <a:rPr sz="1300" dirty="0">
                <a:solidFill>
                  <a:srgbClr val="0F172A"/>
                </a:solidFill>
                <a:latin typeface="UD デジタル 教科書体 N" panose="02020400000000000000" pitchFamily="17" charset="-128"/>
                <a:ea typeface="UD デジタル 教科書体 N" panose="02020400000000000000" pitchFamily="17" charset="-128"/>
              </a:rPr>
              <a:t>！</a:t>
            </a:r>
          </a:p>
        </p:txBody>
      </p:sp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82162" y="4508196"/>
            <a:ext cx="235611" cy="302683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-384947" y="4905248"/>
            <a:ext cx="2359553" cy="41960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681"/>
              </a:lnSpc>
            </a:pPr>
            <a:r>
              <a:rPr sz="1245" b="1" dirty="0" err="1">
                <a:solidFill>
                  <a:srgbClr val="334155"/>
                </a:solidFill>
                <a:latin typeface="Noto Sans JP"/>
              </a:rPr>
              <a:t>避難所や車中での</a:t>
            </a:r>
            <a:r>
              <a:rPr sz="2600" dirty="0"/>
              <a:t>
</a:t>
            </a:r>
            <a:r>
              <a:rPr sz="1245" b="1" dirty="0">
                <a:solidFill>
                  <a:srgbClr val="334155"/>
                </a:solidFill>
                <a:latin typeface="Noto Sans JP"/>
              </a:rPr>
              <a:t> </a:t>
            </a:r>
            <a:r>
              <a:rPr sz="1245" b="1" dirty="0" err="1">
                <a:solidFill>
                  <a:srgbClr val="334155"/>
                </a:solidFill>
                <a:latin typeface="Noto Sans JP"/>
              </a:rPr>
              <a:t>生活がつらい</a:t>
            </a:r>
            <a:endParaRPr sz="1245" b="1" dirty="0">
              <a:solidFill>
                <a:srgbClr val="334155"/>
              </a:solidFill>
              <a:latin typeface="Noto Sans JP"/>
            </a:endParaRPr>
          </a:p>
        </p:txBody>
      </p:sp>
      <p:pic>
        <p:nvPicPr>
          <p:cNvPr id="28" name="Picture 27" descr="image.png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396263" y="4508196"/>
            <a:ext cx="235611" cy="302683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1337417" y="4905248"/>
            <a:ext cx="2359553" cy="41960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681"/>
              </a:lnSpc>
            </a:pPr>
            <a:r>
              <a:rPr sz="1245" b="1" dirty="0" err="1">
                <a:solidFill>
                  <a:srgbClr val="334155"/>
                </a:solidFill>
                <a:latin typeface="Noto Sans JP"/>
              </a:rPr>
              <a:t>眠れない・体調が</a:t>
            </a:r>
            <a:r>
              <a:rPr sz="2600" dirty="0"/>
              <a:t>
</a:t>
            </a:r>
            <a:r>
              <a:rPr sz="1245" b="1" dirty="0">
                <a:solidFill>
                  <a:srgbClr val="334155"/>
                </a:solidFill>
                <a:latin typeface="Noto Sans JP"/>
              </a:rPr>
              <a:t> </a:t>
            </a:r>
            <a:r>
              <a:rPr sz="1245" b="1" dirty="0" err="1">
                <a:solidFill>
                  <a:srgbClr val="334155"/>
                </a:solidFill>
                <a:latin typeface="Noto Sans JP"/>
              </a:rPr>
              <a:t>すぐれない</a:t>
            </a:r>
            <a:endParaRPr sz="1245" b="1" dirty="0">
              <a:solidFill>
                <a:srgbClr val="334155"/>
              </a:solidFill>
              <a:latin typeface="Noto Sans JP"/>
            </a:endParaRPr>
          </a:p>
        </p:txBody>
      </p:sp>
      <p:pic>
        <p:nvPicPr>
          <p:cNvPr id="30" name="Picture 29" descr="image.png"/>
          <p:cNvPicPr>
            <a:picLocks noChangeAspect="1"/>
          </p:cNvPicPr>
          <p:nvPr/>
        </p:nvPicPr>
        <p:blipFill>
          <a:blip r:embed="rId6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020810" y="4508196"/>
            <a:ext cx="235611" cy="302683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2811687" y="4905248"/>
            <a:ext cx="2359553" cy="41960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681"/>
              </a:lnSpc>
            </a:pPr>
            <a:r>
              <a:rPr sz="1245" b="1" dirty="0" err="1">
                <a:solidFill>
                  <a:srgbClr val="334155"/>
                </a:solidFill>
                <a:latin typeface="Noto Sans JP"/>
              </a:rPr>
              <a:t>高齢のご家族の</a:t>
            </a:r>
            <a:r>
              <a:rPr sz="2600" dirty="0"/>
              <a:t>
</a:t>
            </a:r>
            <a:r>
              <a:rPr sz="1245" b="1" dirty="0">
                <a:solidFill>
                  <a:srgbClr val="334155"/>
                </a:solidFill>
                <a:latin typeface="Noto Sans JP"/>
              </a:rPr>
              <a:t> </a:t>
            </a:r>
            <a:r>
              <a:rPr sz="1245" b="1" dirty="0" err="1">
                <a:solidFill>
                  <a:srgbClr val="334155"/>
                </a:solidFill>
                <a:latin typeface="Noto Sans JP"/>
              </a:rPr>
              <a:t>介護や生活が心配</a:t>
            </a:r>
            <a:endParaRPr sz="1245" b="1" dirty="0">
              <a:solidFill>
                <a:srgbClr val="334155"/>
              </a:solidFill>
              <a:latin typeface="Noto Sans JP"/>
            </a:endParaRPr>
          </a:p>
        </p:txBody>
      </p:sp>
      <p:pic>
        <p:nvPicPr>
          <p:cNvPr id="32" name="Picture 31" descr="image.png"/>
          <p:cNvPicPr>
            <a:picLocks noChangeAspect="1"/>
          </p:cNvPicPr>
          <p:nvPr/>
        </p:nvPicPr>
        <p:blipFill>
          <a:blip r:embed="rId7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790541" y="4508196"/>
            <a:ext cx="235611" cy="302683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4678534" y="4905248"/>
            <a:ext cx="2359553" cy="41960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681"/>
              </a:lnSpc>
            </a:pPr>
            <a:r>
              <a:rPr sz="1245" b="1" dirty="0" err="1">
                <a:solidFill>
                  <a:srgbClr val="334155"/>
                </a:solidFill>
                <a:latin typeface="Noto Sans JP"/>
              </a:rPr>
              <a:t>障がいのある家族への</a:t>
            </a:r>
            <a:r>
              <a:rPr sz="2600" dirty="0"/>
              <a:t>
</a:t>
            </a:r>
            <a:r>
              <a:rPr sz="1245" b="1" dirty="0">
                <a:solidFill>
                  <a:srgbClr val="334155"/>
                </a:solidFill>
                <a:latin typeface="Noto Sans JP"/>
              </a:rPr>
              <a:t> </a:t>
            </a:r>
            <a:r>
              <a:rPr sz="1245" b="1" dirty="0" err="1">
                <a:solidFill>
                  <a:srgbClr val="334155"/>
                </a:solidFill>
                <a:latin typeface="Noto Sans JP"/>
              </a:rPr>
              <a:t>支援が必要</a:t>
            </a:r>
            <a:endParaRPr sz="1245" b="1" dirty="0">
              <a:solidFill>
                <a:srgbClr val="334155"/>
              </a:solidFill>
              <a:latin typeface="Noto Sans JP"/>
            </a:endParaRPr>
          </a:p>
        </p:txBody>
      </p:sp>
      <p:pic>
        <p:nvPicPr>
          <p:cNvPr id="34" name="Picture 33" descr="image.png"/>
          <p:cNvPicPr>
            <a:picLocks noChangeAspect="1"/>
          </p:cNvPicPr>
          <p:nvPr/>
        </p:nvPicPr>
        <p:blipFill>
          <a:blip r:embed="rId8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677023" y="5463140"/>
            <a:ext cx="235611" cy="302683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-377530" y="5871177"/>
            <a:ext cx="2359553" cy="41960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681"/>
              </a:lnSpc>
            </a:pPr>
            <a:r>
              <a:rPr sz="1245" b="1" dirty="0" err="1">
                <a:solidFill>
                  <a:srgbClr val="334155"/>
                </a:solidFill>
                <a:latin typeface="Noto Sans JP"/>
              </a:rPr>
              <a:t>子育てや子どもの</a:t>
            </a:r>
            <a:r>
              <a:rPr sz="2600" dirty="0"/>
              <a:t>
</a:t>
            </a:r>
            <a:r>
              <a:rPr sz="1245" b="1" dirty="0">
                <a:solidFill>
                  <a:srgbClr val="334155"/>
                </a:solidFill>
                <a:latin typeface="Noto Sans JP"/>
              </a:rPr>
              <a:t> </a:t>
            </a:r>
            <a:r>
              <a:rPr sz="1245" b="1" dirty="0" err="1">
                <a:solidFill>
                  <a:srgbClr val="334155"/>
                </a:solidFill>
                <a:latin typeface="Noto Sans JP"/>
              </a:rPr>
              <a:t>ことで困っている</a:t>
            </a:r>
            <a:endParaRPr sz="1245" b="1" dirty="0">
              <a:solidFill>
                <a:srgbClr val="334155"/>
              </a:solidFill>
              <a:latin typeface="Noto Sans JP"/>
            </a:endParaRPr>
          </a:p>
        </p:txBody>
      </p:sp>
      <p:pic>
        <p:nvPicPr>
          <p:cNvPr id="36" name="Picture 35" descr="image.png"/>
          <p:cNvPicPr>
            <a:picLocks noChangeAspect="1"/>
          </p:cNvPicPr>
          <p:nvPr/>
        </p:nvPicPr>
        <p:blipFill>
          <a:blip r:embed="rId9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399387" y="5463140"/>
            <a:ext cx="235611" cy="302683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337415" y="5871177"/>
            <a:ext cx="2359553" cy="41960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681"/>
              </a:lnSpc>
            </a:pPr>
            <a:r>
              <a:rPr sz="1245" b="1" dirty="0" err="1">
                <a:solidFill>
                  <a:srgbClr val="334155"/>
                </a:solidFill>
                <a:latin typeface="Noto Sans JP"/>
              </a:rPr>
              <a:t>介護や福祉サービスを</a:t>
            </a:r>
            <a:r>
              <a:rPr sz="2600" dirty="0"/>
              <a:t>
</a:t>
            </a:r>
            <a:r>
              <a:rPr sz="1245" b="1" dirty="0">
                <a:solidFill>
                  <a:srgbClr val="334155"/>
                </a:solidFill>
                <a:latin typeface="Noto Sans JP"/>
              </a:rPr>
              <a:t> </a:t>
            </a:r>
            <a:r>
              <a:rPr sz="1245" b="1" dirty="0" err="1">
                <a:solidFill>
                  <a:srgbClr val="334155"/>
                </a:solidFill>
                <a:latin typeface="Noto Sans JP"/>
              </a:rPr>
              <a:t>継続・利用したい</a:t>
            </a:r>
            <a:endParaRPr sz="1245" b="1" dirty="0">
              <a:solidFill>
                <a:srgbClr val="334155"/>
              </a:solidFill>
              <a:latin typeface="Noto Sans JP"/>
            </a:endParaRPr>
          </a:p>
        </p:txBody>
      </p:sp>
      <p:pic>
        <p:nvPicPr>
          <p:cNvPr id="38" name="Picture 37" descr="image.png"/>
          <p:cNvPicPr>
            <a:picLocks noChangeAspect="1"/>
          </p:cNvPicPr>
          <p:nvPr/>
        </p:nvPicPr>
        <p:blipFill>
          <a:blip r:embed="rId10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4094920" y="5463140"/>
            <a:ext cx="235611" cy="302683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3045401" y="5871177"/>
            <a:ext cx="2359553" cy="41960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681"/>
              </a:lnSpc>
            </a:pPr>
            <a:r>
              <a:rPr sz="1245" b="1" dirty="0" err="1">
                <a:solidFill>
                  <a:srgbClr val="334155"/>
                </a:solidFill>
                <a:latin typeface="Noto Sans JP"/>
              </a:rPr>
              <a:t>これからの住まいや</a:t>
            </a:r>
            <a:r>
              <a:rPr sz="2600" dirty="0"/>
              <a:t>
</a:t>
            </a:r>
            <a:r>
              <a:rPr sz="1245" b="1" dirty="0">
                <a:solidFill>
                  <a:srgbClr val="334155"/>
                </a:solidFill>
                <a:latin typeface="Noto Sans JP"/>
              </a:rPr>
              <a:t> </a:t>
            </a:r>
            <a:r>
              <a:rPr sz="1245" b="1" dirty="0" err="1">
                <a:solidFill>
                  <a:srgbClr val="334155"/>
                </a:solidFill>
                <a:latin typeface="Noto Sans JP"/>
              </a:rPr>
              <a:t>今後の生活が不安</a:t>
            </a:r>
            <a:endParaRPr sz="1245" b="1" dirty="0">
              <a:solidFill>
                <a:srgbClr val="334155"/>
              </a:solidFill>
              <a:latin typeface="Noto Sans JP"/>
            </a:endParaRPr>
          </a:p>
        </p:txBody>
      </p:sp>
      <p:pic>
        <p:nvPicPr>
          <p:cNvPr id="40" name="Picture 39" descr="image.png"/>
          <p:cNvPicPr>
            <a:picLocks noChangeAspect="1"/>
          </p:cNvPicPr>
          <p:nvPr/>
        </p:nvPicPr>
        <p:blipFill>
          <a:blip r:embed="rId11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835182" y="5463140"/>
            <a:ext cx="235611" cy="302683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4846375" y="5871177"/>
            <a:ext cx="2359553" cy="41960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1681"/>
              </a:lnSpc>
            </a:pPr>
            <a:r>
              <a:rPr sz="1245" b="1" dirty="0" err="1">
                <a:solidFill>
                  <a:srgbClr val="334155"/>
                </a:solidFill>
                <a:latin typeface="Noto Sans JP"/>
              </a:rPr>
              <a:t>どこに相談すれば</a:t>
            </a:r>
            <a:r>
              <a:rPr sz="2600" dirty="0"/>
              <a:t>
</a:t>
            </a:r>
            <a:r>
              <a:rPr sz="1245" b="1" dirty="0">
                <a:solidFill>
                  <a:srgbClr val="334155"/>
                </a:solidFill>
                <a:latin typeface="Noto Sans JP"/>
              </a:rPr>
              <a:t> </a:t>
            </a:r>
            <a:r>
              <a:rPr sz="1245" b="1" dirty="0" err="1">
                <a:solidFill>
                  <a:srgbClr val="334155"/>
                </a:solidFill>
                <a:latin typeface="Noto Sans JP"/>
              </a:rPr>
              <a:t>いいか分からない</a:t>
            </a:r>
            <a:endParaRPr sz="1245" b="1" dirty="0">
              <a:solidFill>
                <a:srgbClr val="334155"/>
              </a:solidFill>
              <a:latin typeface="Noto Sans JP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332834" y="8621471"/>
            <a:ext cx="4457700" cy="16158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 dirty="0" err="1">
                <a:solidFill>
                  <a:srgbClr val="475569"/>
                </a:solidFill>
                <a:latin typeface="Noto Sans JP"/>
              </a:rPr>
              <a:t>担当者・窓口名</a:t>
            </a:r>
            <a:r>
              <a:rPr sz="1050" b="1" dirty="0">
                <a:solidFill>
                  <a:srgbClr val="475569"/>
                </a:solidFill>
                <a:latin typeface="Noto Sans JP"/>
              </a:rPr>
              <a:t>：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3629460" y="8643629"/>
            <a:ext cx="4457700" cy="16158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 dirty="0" err="1">
                <a:solidFill>
                  <a:srgbClr val="475569"/>
                </a:solidFill>
                <a:latin typeface="Noto Sans JP"/>
              </a:rPr>
              <a:t>受付時間</a:t>
            </a:r>
            <a:r>
              <a:rPr sz="1050" b="1" dirty="0">
                <a:solidFill>
                  <a:srgbClr val="475569"/>
                </a:solidFill>
                <a:latin typeface="Noto Sans JP"/>
              </a:rPr>
              <a:t>：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332834" y="9086107"/>
            <a:ext cx="4457700" cy="16158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 dirty="0" err="1">
                <a:solidFill>
                  <a:srgbClr val="475569"/>
                </a:solidFill>
                <a:latin typeface="Noto Sans JP"/>
              </a:rPr>
              <a:t>電話番号</a:t>
            </a:r>
            <a:r>
              <a:rPr sz="1050" b="1" dirty="0">
                <a:solidFill>
                  <a:srgbClr val="475569"/>
                </a:solidFill>
                <a:latin typeface="Noto Sans JP"/>
              </a:rPr>
              <a:t>：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3607530" y="9089843"/>
            <a:ext cx="4457700" cy="16158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50" b="1" dirty="0" err="1">
                <a:solidFill>
                  <a:srgbClr val="475569"/>
                </a:solidFill>
                <a:latin typeface="Noto Sans JP"/>
              </a:rPr>
              <a:t>場所（部屋・テント等</a:t>
            </a:r>
            <a:r>
              <a:rPr sz="1050" b="1" dirty="0">
                <a:solidFill>
                  <a:srgbClr val="475569"/>
                </a:solidFill>
                <a:latin typeface="Noto Sans JP"/>
              </a:rPr>
              <a:t>）：</a:t>
            </a:r>
          </a:p>
        </p:txBody>
      </p:sp>
      <p:sp>
        <p:nvSpPr>
          <p:cNvPr id="2" name="TextBox 12">
            <a:extLst>
              <a:ext uri="{FF2B5EF4-FFF2-40B4-BE49-F238E27FC236}">
                <a16:creationId xmlns:a16="http://schemas.microsoft.com/office/drawing/2014/main" id="{3A44DC44-D4FB-7D1B-0C75-4048FDF9EBF4}"/>
              </a:ext>
            </a:extLst>
          </p:cNvPr>
          <p:cNvSpPr txBox="1"/>
          <p:nvPr/>
        </p:nvSpPr>
        <p:spPr>
          <a:xfrm>
            <a:off x="33357" y="4100341"/>
            <a:ext cx="6751039" cy="215444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ja-JP" altLang="en-US" sz="1400" b="1" dirty="0">
                <a:solidFill>
                  <a:schemeClr val="bg1"/>
                </a:solidFill>
                <a:latin typeface="Noto Sans JP" panose="020B0200000000000000" pitchFamily="50" charset="-128"/>
                <a:ea typeface="Noto Sans JP" panose="020B0200000000000000" pitchFamily="50" charset="-128"/>
              </a:rPr>
              <a:t>このような心配なことや不安な気持ちをうかがい一緒に考えます</a:t>
            </a:r>
            <a:endParaRPr sz="1400" b="1" dirty="0">
              <a:solidFill>
                <a:schemeClr val="bg1"/>
              </a:solidFill>
              <a:latin typeface="Noto Sans JP"/>
            </a:endParaRPr>
          </a:p>
        </p:txBody>
      </p:sp>
      <p:sp>
        <p:nvSpPr>
          <p:cNvPr id="20" name="TextBox 12">
            <a:extLst>
              <a:ext uri="{FF2B5EF4-FFF2-40B4-BE49-F238E27FC236}">
                <a16:creationId xmlns:a16="http://schemas.microsoft.com/office/drawing/2014/main" id="{1FF788BA-2B60-C60F-DAED-351CC5633DF3}"/>
              </a:ext>
            </a:extLst>
          </p:cNvPr>
          <p:cNvSpPr txBox="1"/>
          <p:nvPr/>
        </p:nvSpPr>
        <p:spPr>
          <a:xfrm>
            <a:off x="615693" y="2520951"/>
            <a:ext cx="7481308" cy="307777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en-US" altLang="ja-JP" sz="2000" b="1" dirty="0">
                <a:solidFill>
                  <a:srgbClr val="953735"/>
                </a:solidFill>
                <a:latin typeface="Noto Sans JP" panose="020B0200000000000000" pitchFamily="50" charset="-128"/>
                <a:ea typeface="Noto Sans JP" panose="020B0200000000000000" pitchFamily="50" charset="-128"/>
              </a:rPr>
              <a:t>DWAT(</a:t>
            </a:r>
            <a:r>
              <a:rPr lang="ja-JP" altLang="en-US" sz="2000" b="1" dirty="0">
                <a:solidFill>
                  <a:srgbClr val="953735"/>
                </a:solidFill>
                <a:latin typeface="Noto Sans JP" panose="020B0200000000000000" pitchFamily="50" charset="-128"/>
                <a:ea typeface="Noto Sans JP" panose="020B0200000000000000" pitchFamily="50" charset="-128"/>
              </a:rPr>
              <a:t>ディーワット：災害派遣福祉チーム</a:t>
            </a:r>
            <a:r>
              <a:rPr lang="en-US" altLang="ja-JP" sz="2000" b="1" dirty="0">
                <a:solidFill>
                  <a:srgbClr val="953735"/>
                </a:solidFill>
                <a:latin typeface="Noto Sans JP" panose="020B0200000000000000" pitchFamily="50" charset="-128"/>
                <a:ea typeface="Noto Sans JP" panose="020B0200000000000000" pitchFamily="50" charset="-128"/>
              </a:rPr>
              <a:t>)</a:t>
            </a:r>
            <a:r>
              <a:rPr lang="ja-JP" altLang="en-US" sz="2000" b="1" dirty="0">
                <a:solidFill>
                  <a:srgbClr val="953735"/>
                </a:solidFill>
                <a:latin typeface="Noto Sans JP" panose="020B0200000000000000" pitchFamily="50" charset="-128"/>
                <a:ea typeface="Noto Sans JP" panose="020B0200000000000000" pitchFamily="50" charset="-128"/>
              </a:rPr>
              <a:t>とは？</a:t>
            </a:r>
            <a:endParaRPr sz="2000" b="1" dirty="0">
              <a:solidFill>
                <a:srgbClr val="953735"/>
              </a:solidFill>
              <a:latin typeface="Noto Sans JP" panose="020B0200000000000000" pitchFamily="50" charset="-128"/>
              <a:ea typeface="Noto Sans JP" panose="020B0200000000000000" pitchFamily="50" charset="-128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C4CD32EB-060C-6F87-0765-E62455B544E4}"/>
              </a:ext>
            </a:extLst>
          </p:cNvPr>
          <p:cNvSpPr txBox="1"/>
          <p:nvPr/>
        </p:nvSpPr>
        <p:spPr>
          <a:xfrm>
            <a:off x="1149516" y="6430103"/>
            <a:ext cx="449661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altLang="ja-JP" dirty="0"/>
              <a:t>If you need any help or have any concerns, please come and consult us at DWAT.</a:t>
            </a:r>
            <a:endParaRPr lang="ja-JP" altLang="en-US" dirty="0"/>
          </a:p>
        </p:txBody>
      </p:sp>
      <p:sp>
        <p:nvSpPr>
          <p:cNvPr id="47" name="TextBox 10">
            <a:extLst>
              <a:ext uri="{FF2B5EF4-FFF2-40B4-BE49-F238E27FC236}">
                <a16:creationId xmlns:a16="http://schemas.microsoft.com/office/drawing/2014/main" id="{0D2D8D6C-DA64-A1E1-5ABA-2FC307C46691}"/>
              </a:ext>
            </a:extLst>
          </p:cNvPr>
          <p:cNvSpPr txBox="1"/>
          <p:nvPr/>
        </p:nvSpPr>
        <p:spPr>
          <a:xfrm>
            <a:off x="917773" y="265588"/>
            <a:ext cx="9765665" cy="24243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1200" dirty="0">
                <a:solidFill>
                  <a:srgbClr val="FFFFFF"/>
                </a:solidFill>
                <a:latin typeface="Noto Sans JP Black"/>
              </a:rPr>
              <a:t>ひなんせいかつ　　　　　 こんご　　　　 せいかつ</a:t>
            </a:r>
            <a:endParaRPr sz="1200" dirty="0">
              <a:solidFill>
                <a:srgbClr val="FFFFFF"/>
              </a:solidFill>
              <a:latin typeface="Noto Sans JP Black"/>
            </a:endParaRPr>
          </a:p>
        </p:txBody>
      </p:sp>
      <p:sp>
        <p:nvSpPr>
          <p:cNvPr id="49" name="TextBox 10">
            <a:extLst>
              <a:ext uri="{FF2B5EF4-FFF2-40B4-BE49-F238E27FC236}">
                <a16:creationId xmlns:a16="http://schemas.microsoft.com/office/drawing/2014/main" id="{918B1C00-5512-4149-681F-F35D3C2F0C39}"/>
              </a:ext>
            </a:extLst>
          </p:cNvPr>
          <p:cNvSpPr txBox="1"/>
          <p:nvPr/>
        </p:nvSpPr>
        <p:spPr>
          <a:xfrm>
            <a:off x="1440516" y="870455"/>
            <a:ext cx="4152072" cy="242439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ja-JP" altLang="en-US" sz="1200" dirty="0">
                <a:solidFill>
                  <a:srgbClr val="FFFFFF"/>
                </a:solidFill>
                <a:latin typeface="Noto Sans JP Black"/>
              </a:rPr>
              <a:t>ふくしのチーム　　　  そうだん</a:t>
            </a:r>
            <a:endParaRPr sz="1200" dirty="0">
              <a:solidFill>
                <a:srgbClr val="FFFFFF"/>
              </a:solidFill>
              <a:latin typeface="Noto Sans JP Black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124</TotalTime>
  <Words>191</Words>
  <Application>Microsoft Office PowerPoint</Application>
  <PresentationFormat>A4 210 x 297 mm</PresentationFormat>
  <Paragraphs>29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7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9" baseType="lpstr">
      <vt:lpstr>Noto Sans JP</vt:lpstr>
      <vt:lpstr>Noto Sans JP Black</vt:lpstr>
      <vt:lpstr>Noto Sans JP Medium</vt:lpstr>
      <vt:lpstr>UD デジタル 教科書体 N</vt:lpstr>
      <vt:lpstr>UD デジタル 教科書体 NK-R</vt:lpstr>
      <vt:lpstr>Arial</vt:lpstr>
      <vt:lpstr>Calibri</vt:lpstr>
      <vt:lpstr>Office Theme</vt:lpstr>
      <vt:lpstr>PowerPoint プレゼンテーション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subject/>
  <dc:creator>saigai01</dc:creator>
  <cp:keywords/>
  <dc:description>generated using python-pptx</dc:description>
  <cp:lastModifiedBy>komai_akira</cp:lastModifiedBy>
  <cp:revision>5</cp:revision>
  <dcterms:created xsi:type="dcterms:W3CDTF">2013-01-27T09:14:16Z</dcterms:created>
  <dcterms:modified xsi:type="dcterms:W3CDTF">2026-08-11T09:48:50Z</dcterms:modified>
  <cp:category/>
</cp:coreProperties>
</file>